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slide" Target="slides/slide43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f70c0b51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f70c0b51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3577077c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3577077c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f70c0b51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f70c0b51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3577077c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3577077c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3577077c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3577077c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35ab282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35ab282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35ab2829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35ab2829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35ab2829a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35ab2829a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35ab2829a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35ab2829a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35ab2829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35ab2829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35ab2829a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35ab2829a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35ab2829a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35ab2829a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35ab2829a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35ab2829a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35ab2829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35ab2829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35ab2829a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35ab2829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f70c0b51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f70c0b51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f70c0b51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f70c0b51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35ab2829a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35ab2829a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f70c0b51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f70c0b51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f70c0b51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f70c0b51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35ab2829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35ab2829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3577077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3577077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f70c0b51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f70c0b51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f70c0b5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f70c0b5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f70c0b51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f70c0b51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f70c0b51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f70c0b51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f70c0b51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f70c0b51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f70c0b51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f70c0b51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f70c0b51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f70c0b51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f70c0b51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f70c0b51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f70c0b51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f70c0b51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f70c0b51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f70c0b51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f70c0b51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f70c0b51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f70c0b51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f70c0b51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f70c0b51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f70c0b51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e62078b2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e62078b2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e62078b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e62078b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f70c0b51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f70c0b51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3577077c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3577077c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3577077c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3577077c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3577077c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3577077c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3577077c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3577077c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hyperlink" Target="https://twitter.com/rOpenSci" TargetMode="External"/><Relationship Id="rId10" Type="http://schemas.openxmlformats.org/officeDocument/2006/relationships/hyperlink" Target="https://twitter.com/R_LGBTQ" TargetMode="External"/><Relationship Id="rId13" Type="http://schemas.openxmlformats.org/officeDocument/2006/relationships/image" Target="../media/image6.jpg"/><Relationship Id="rId12" Type="http://schemas.openxmlformats.org/officeDocument/2006/relationships/hyperlink" Target="https://twitter.com/rOpenSci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hyperlink" Target="https://twitter.com/R_LGBTQ" TargetMode="External"/><Relationship Id="rId5" Type="http://schemas.openxmlformats.org/officeDocument/2006/relationships/hyperlink" Target="https://twitter.com/plzbeemyfriend" TargetMode="External"/><Relationship Id="rId6" Type="http://schemas.openxmlformats.org/officeDocument/2006/relationships/hyperlink" Target="https://twitter.com/RLadiesGlobal" TargetMode="External"/><Relationship Id="rId7" Type="http://schemas.openxmlformats.org/officeDocument/2006/relationships/hyperlink" Target="https://twitter.com/RLadiesGlobal" TargetMode="External"/><Relationship Id="rId8" Type="http://schemas.openxmlformats.org/officeDocument/2006/relationships/hyperlink" Target="https://twitter.com/R_LGBTQ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9.png"/><Relationship Id="rId4" Type="http://schemas.openxmlformats.org/officeDocument/2006/relationships/hyperlink" Target="http://kateto.net/tutorials/" TargetMode="External"/><Relationship Id="rId5" Type="http://schemas.openxmlformats.org/officeDocument/2006/relationships/hyperlink" Target="https://twitter.com/Ognyanova" TargetMode="External"/><Relationship Id="rId6" Type="http://schemas.openxmlformats.org/officeDocument/2006/relationships/hyperlink" Target="https://twitter.com/Ognyanova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8.png"/><Relationship Id="rId9" Type="http://schemas.openxmlformats.org/officeDocument/2006/relationships/image" Target="../media/image32.png"/><Relationship Id="rId5" Type="http://schemas.openxmlformats.org/officeDocument/2006/relationships/image" Target="../media/image18.png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png"/><Relationship Id="rId4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49.png"/><Relationship Id="rId5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hyperlink" Target="https://www.tidytextmining.com/" TargetMode="External"/><Relationship Id="rId5" Type="http://schemas.openxmlformats.org/officeDocument/2006/relationships/hyperlink" Target="https://twitter.com/juliasilge" TargetMode="External"/><Relationship Id="rId6" Type="http://schemas.openxmlformats.org/officeDocument/2006/relationships/hyperlink" Target="https://twitter.com/juliasilge" TargetMode="External"/><Relationship Id="rId7" Type="http://schemas.openxmlformats.org/officeDocument/2006/relationships/hyperlink" Target="https://twitter.com/drob" TargetMode="External"/><Relationship Id="rId8" Type="http://schemas.openxmlformats.org/officeDocument/2006/relationships/hyperlink" Target="https://twitter.com/drob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Relationship Id="rId4" Type="http://schemas.openxmlformats.org/officeDocument/2006/relationships/image" Target="../media/image23.jpg"/><Relationship Id="rId9" Type="http://schemas.openxmlformats.org/officeDocument/2006/relationships/image" Target="../media/image54.png"/><Relationship Id="rId5" Type="http://schemas.openxmlformats.org/officeDocument/2006/relationships/image" Target="../media/image22.jpg"/><Relationship Id="rId6" Type="http://schemas.openxmlformats.org/officeDocument/2006/relationships/image" Target="../media/image24.jpg"/><Relationship Id="rId7" Type="http://schemas.openxmlformats.org/officeDocument/2006/relationships/image" Target="../media/image26.jpg"/><Relationship Id="rId8" Type="http://schemas.openxmlformats.org/officeDocument/2006/relationships/image" Target="../media/image2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Relationship Id="rId4" Type="http://schemas.openxmlformats.org/officeDocument/2006/relationships/hyperlink" Target="https://geocompr.robinlovelace.net/" TargetMode="External"/><Relationship Id="rId5" Type="http://schemas.openxmlformats.org/officeDocument/2006/relationships/hyperlink" Target="https://twitter.com/robinlovelace" TargetMode="External"/><Relationship Id="rId6" Type="http://schemas.openxmlformats.org/officeDocument/2006/relationships/hyperlink" Target="https://twitter.com/robinlovelace" TargetMode="External"/><Relationship Id="rId7" Type="http://schemas.openxmlformats.org/officeDocument/2006/relationships/hyperlink" Target="https://twitter.com/bikesRdata" TargetMode="External"/><Relationship Id="rId8" Type="http://schemas.openxmlformats.org/officeDocument/2006/relationships/hyperlink" Target="https://twitter.com/bikesRdata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0.png"/><Relationship Id="rId5" Type="http://schemas.openxmlformats.org/officeDocument/2006/relationships/hyperlink" Target="http://r4ds.had.co.nz" TargetMode="External"/><Relationship Id="rId6" Type="http://schemas.openxmlformats.org/officeDocument/2006/relationships/hyperlink" Target="https://twitter.com/hadleywickham" TargetMode="External"/><Relationship Id="rId7" Type="http://schemas.openxmlformats.org/officeDocument/2006/relationships/hyperlink" Target="https://twitter.com/hadleywickha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Hi, I’m Ben and these are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</a:t>
            </a:r>
            <a:r>
              <a:rPr lang="en"/>
              <a:t>roups I care about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1475" y="1228575"/>
            <a:ext cx="3509350" cy="39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850" y="1448625"/>
            <a:ext cx="3058325" cy="35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181875" y="408275"/>
            <a:ext cx="5537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5"/>
              </a:rPr>
              <a:t>@plzbeemyfriend</a:t>
            </a:r>
            <a:endParaRPr sz="2400"/>
          </a:p>
          <a:p>
            <a:pPr indent="45720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657786"/>
                </a:solidFill>
                <a:hlinkClick r:id="rId6"/>
              </a:rPr>
              <a:t>@</a:t>
            </a:r>
            <a:r>
              <a:rPr lang="en" sz="2400" u="sng">
                <a:solidFill>
                  <a:srgbClr val="657786"/>
                </a:solidFill>
                <a:hlinkClick r:id="rId7"/>
              </a:rPr>
              <a:t>RLadiesGlobal</a:t>
            </a:r>
            <a:endParaRPr sz="2400"/>
          </a:p>
          <a:p>
            <a:pPr indent="4572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657786"/>
                </a:solidFill>
                <a:hlinkClick r:id="rId8"/>
              </a:rPr>
              <a:t>@</a:t>
            </a:r>
            <a:r>
              <a:rPr lang="en" sz="2400" u="sng">
                <a:solidFill>
                  <a:srgbClr val="657786"/>
                </a:solidFill>
                <a:hlinkClick r:id="rId9"/>
              </a:rPr>
              <a:t>R_LGBTQ</a:t>
            </a:r>
            <a:r>
              <a:rPr b="1" lang="en" sz="2400" u="sng">
                <a:solidFill>
                  <a:srgbClr val="657786"/>
                </a:solidFill>
                <a:hlinkClick r:id="rId10"/>
              </a:rPr>
              <a:t> </a:t>
            </a:r>
            <a:endParaRPr sz="2400"/>
          </a:p>
          <a:p>
            <a:pPr indent="4572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2400" u="sng">
                <a:solidFill>
                  <a:srgbClr val="657786"/>
                </a:solidFill>
                <a:hlinkClick r:id="rId11"/>
              </a:rPr>
              <a:t>@</a:t>
            </a:r>
            <a:r>
              <a:rPr lang="en" sz="2400" u="sng">
                <a:solidFill>
                  <a:srgbClr val="657786"/>
                </a:solidFill>
                <a:hlinkClick r:id="rId12"/>
              </a:rPr>
              <a:t>rOpenSci</a:t>
            </a:r>
            <a:endParaRPr sz="240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3800" y="3225800"/>
            <a:ext cx="1875900" cy="18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igraph::graph_from_data_frame()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350" y="1246325"/>
            <a:ext cx="3863118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700" y="1014475"/>
            <a:ext cx="2870950" cy="22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700" y="3040650"/>
            <a:ext cx="2870950" cy="2154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For igraph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325"/>
            <a:ext cx="835037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5037725" y="221125"/>
            <a:ext cx="5537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http://kateto.net/tutorials/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 u="sng">
                <a:solidFill>
                  <a:schemeClr val="hlink"/>
                </a:solidFill>
                <a:hlinkClick r:id="rId5"/>
              </a:rPr>
              <a:t>@Ognyanova</a:t>
            </a:r>
            <a:endParaRPr b="1" sz="1700" u="sng">
              <a:solidFill>
                <a:schemeClr val="hlink"/>
              </a:solidFill>
              <a:hlinkClick r:id="rId6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858750" y="2285400"/>
            <a:ext cx="74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Where Can We Get Data?</a:t>
            </a:r>
            <a:endParaRPr sz="4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Can We Get Data?</a:t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713" y="3802509"/>
            <a:ext cx="2979025" cy="12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2563" y="2382700"/>
            <a:ext cx="2835318" cy="98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50" y="2382700"/>
            <a:ext cx="2171525" cy="6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6875" y="2312475"/>
            <a:ext cx="2098125" cy="13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2275" y="576900"/>
            <a:ext cx="1021925" cy="14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0300" y="3148500"/>
            <a:ext cx="2491626" cy="18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36875" y="3940900"/>
            <a:ext cx="2134299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710" y="-65381"/>
            <a:ext cx="8100979" cy="573146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aRxiv::arxiv_search()</a:t>
            </a:r>
            <a:endParaRPr/>
          </a:p>
        </p:txBody>
      </p:sp>
      <p:sp>
        <p:nvSpPr>
          <p:cNvPr id="150" name="Google Shape;150;p26"/>
          <p:cNvSpPr txBox="1"/>
          <p:nvPr/>
        </p:nvSpPr>
        <p:spPr>
          <a:xfrm>
            <a:off x="1803150" y="1358425"/>
            <a:ext cx="5537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QUERY arXiv for: </a:t>
            </a:r>
            <a:r>
              <a:rPr b="1" lang="en" sz="1800"/>
              <a:t>'abs:social AND abs:network'</a:t>
            </a:r>
            <a:endParaRPr b="1"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710" y="-65381"/>
            <a:ext cx="8100979" cy="573146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Collaboration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Working With Publication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52449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476" y="2328075"/>
            <a:ext cx="3861625" cy="237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200" y="69887"/>
            <a:ext cx="5719600" cy="500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710" y="-65381"/>
            <a:ext cx="8100979" cy="573146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Modelling Text Data (LDA)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tidytext::unnest_tokens()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2250"/>
            <a:ext cx="4543625" cy="27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000" y="2056113"/>
            <a:ext cx="3924300" cy="2418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8" y="58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Manipulation With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041" y="2206100"/>
            <a:ext cx="3427925" cy="265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topicmodels::LDA()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5" y="1699278"/>
            <a:ext cx="4969650" cy="29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463" y="2491113"/>
            <a:ext cx="3857724" cy="2496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7825" y="382134"/>
            <a:ext cx="2064999" cy="1975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Incorporating LDA Topics to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66745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9854" y="1447275"/>
            <a:ext cx="5019347" cy="326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Resources For 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030278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/>
          <p:nvPr/>
        </p:nvSpPr>
        <p:spPr>
          <a:xfrm>
            <a:off x="3687900" y="2253450"/>
            <a:ext cx="54561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https://www.tidytextmining.com/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04" name="Google Shape;204;p34"/>
          <p:cNvSpPr txBox="1"/>
          <p:nvPr/>
        </p:nvSpPr>
        <p:spPr>
          <a:xfrm>
            <a:off x="3779350" y="2989950"/>
            <a:ext cx="55377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657786"/>
                </a:solidFill>
                <a:hlinkClick r:id="rId5"/>
              </a:rPr>
              <a:t>@</a:t>
            </a:r>
            <a:r>
              <a:rPr lang="en" sz="2400" u="sng">
                <a:solidFill>
                  <a:srgbClr val="657786"/>
                </a:solidFill>
                <a:hlinkClick r:id="rId6"/>
              </a:rPr>
              <a:t>juliasilge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657786"/>
                </a:solidFill>
                <a:hlinkClick r:id="rId7"/>
              </a:rPr>
              <a:t>@</a:t>
            </a:r>
            <a:r>
              <a:rPr lang="en" sz="2400" u="sng">
                <a:solidFill>
                  <a:srgbClr val="657786"/>
                </a:solidFill>
                <a:hlinkClick r:id="rId8"/>
              </a:rPr>
              <a:t>drob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Where Can We Get Data?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3725"/>
            <a:ext cx="3248025" cy="1549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3408500"/>
            <a:ext cx="3095625" cy="1742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2363" y="1703525"/>
            <a:ext cx="2695575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6424" y="1703525"/>
            <a:ext cx="2263513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0225" y="3494000"/>
            <a:ext cx="2543175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7613" y="3498750"/>
            <a:ext cx="27051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73425" y="89667"/>
            <a:ext cx="2126843" cy="15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Have Trip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20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Similar to Edge 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20106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/>
          <p:nvPr/>
        </p:nvSpPr>
        <p:spPr>
          <a:xfrm>
            <a:off x="105750" y="1076775"/>
            <a:ext cx="7989300" cy="229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Have Dock Station Coordinates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14487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Similar to Node 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14487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9"/>
          <p:cNvSpPr/>
          <p:nvPr/>
        </p:nvSpPr>
        <p:spPr>
          <a:xfrm>
            <a:off x="105625" y="2527050"/>
            <a:ext cx="3624000" cy="252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Coordinates are Similar to Node Attributes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14487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0"/>
          <p:cNvSpPr/>
          <p:nvPr/>
        </p:nvSpPr>
        <p:spPr>
          <a:xfrm>
            <a:off x="3672750" y="2463900"/>
            <a:ext cx="1852500" cy="2476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Create a Spatial Line With </a:t>
            </a:r>
            <a:r>
              <a:rPr lang="en"/>
              <a:t>stplanr::od2line()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2852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Vectors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2390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LINESTRING Joins Dock Station Coordinates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285262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2"/>
          <p:cNvSpPr/>
          <p:nvPr/>
        </p:nvSpPr>
        <p:spPr>
          <a:xfrm>
            <a:off x="6906750" y="2218275"/>
            <a:ext cx="2084700" cy="1852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698" y="91525"/>
            <a:ext cx="6200600" cy="496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Guess Actual Routes With </a:t>
            </a:r>
            <a:r>
              <a:rPr lang="en"/>
              <a:t>stplanr::line2route()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61386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4"/>
          <p:cNvSpPr/>
          <p:nvPr/>
        </p:nvSpPr>
        <p:spPr>
          <a:xfrm>
            <a:off x="6435475" y="2453925"/>
            <a:ext cx="2640900" cy="229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592" y="90625"/>
            <a:ext cx="6202820" cy="49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Get More Roads With osmdata::opq()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76660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585" y="90612"/>
            <a:ext cx="6202825" cy="496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ShapeFiles Often Provide Useful Border Info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201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85" y="83812"/>
            <a:ext cx="6219825" cy="497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Spatial Features Can Contain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56785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0"/>
          <p:cNvSpPr/>
          <p:nvPr/>
        </p:nvSpPr>
        <p:spPr>
          <a:xfrm>
            <a:off x="6873300" y="2029275"/>
            <a:ext cx="1173600" cy="1509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394" y="0"/>
            <a:ext cx="6262907" cy="501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Frames (tables with rows and columns)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400" y="1017725"/>
            <a:ext cx="308190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948" y="190712"/>
            <a:ext cx="6190975" cy="495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19125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3"/>
          <p:cNvSpPr txBox="1"/>
          <p:nvPr/>
        </p:nvSpPr>
        <p:spPr>
          <a:xfrm>
            <a:off x="519975" y="3121225"/>
            <a:ext cx="54561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4"/>
              </a:rPr>
              <a:t>https://geocompr.robinlovelace.net/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657786"/>
                </a:solidFill>
                <a:hlinkClick r:id="rId5"/>
              </a:rPr>
              <a:t>@</a:t>
            </a:r>
            <a:r>
              <a:rPr lang="en" sz="2400" u="sng">
                <a:solidFill>
                  <a:srgbClr val="657786"/>
                </a:solidFill>
                <a:hlinkClick r:id="rId6"/>
              </a:rPr>
              <a:t>robinlovelace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26" name="Google Shape;326;p53"/>
          <p:cNvSpPr txBox="1"/>
          <p:nvPr/>
        </p:nvSpPr>
        <p:spPr>
          <a:xfrm>
            <a:off x="5355000" y="4268600"/>
            <a:ext cx="5537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check out: </a:t>
            </a:r>
            <a:r>
              <a:rPr b="1" lang="en" sz="2400" u="sng">
                <a:solidFill>
                  <a:schemeClr val="hlink"/>
                </a:solidFill>
                <a:hlinkClick r:id="rId7"/>
              </a:rPr>
              <a:t>@bikesRdata</a:t>
            </a:r>
            <a:endParaRPr b="1" sz="2400" u="sng">
              <a:solidFill>
                <a:schemeClr val="hlink"/>
              </a:solidFill>
              <a:hlinkClick r:id="rId8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Your Own Data</a:t>
            </a:r>
            <a:endParaRPr/>
          </a:p>
        </p:txBody>
      </p:sp>
      <p:pic>
        <p:nvPicPr>
          <p:cNvPr id="332" name="Google Shape;3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388" y="1017725"/>
            <a:ext cx="4091225" cy="40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/>
          <p:nvPr>
            <p:ph type="title"/>
          </p:nvPr>
        </p:nvSpPr>
        <p:spPr>
          <a:xfrm>
            <a:off x="858750" y="2285400"/>
            <a:ext cx="74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Hands on Intro</a:t>
            </a:r>
            <a:endParaRPr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 Data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1000" y="1170125"/>
            <a:ext cx="482258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3833875" y="2201550"/>
            <a:ext cx="52521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Each variable forms a column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Each observation forms a row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Each type of observational unit forms a table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 Data - Shape of Data Matters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4525"/>
            <a:ext cx="5621576" cy="22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8600" y="1684525"/>
            <a:ext cx="2666950" cy="22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 Data - Content of Cells Matter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246325"/>
            <a:ext cx="805815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 Data - Tools &amp; Resources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57187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9475" y="1170125"/>
            <a:ext cx="2547316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5993175" y="2622025"/>
            <a:ext cx="29856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http://r4ds.had.co.nz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05" name="Google Shape;105;p20"/>
          <p:cNvSpPr txBox="1"/>
          <p:nvPr/>
        </p:nvSpPr>
        <p:spPr>
          <a:xfrm>
            <a:off x="5966800" y="3201475"/>
            <a:ext cx="49452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 u="sng">
                <a:solidFill>
                  <a:schemeClr val="hlink"/>
                </a:solidFill>
                <a:hlinkClick r:id="rId6"/>
              </a:rPr>
              <a:t>@hadleywickham</a:t>
            </a:r>
            <a:endParaRPr b="1" sz="1700" u="sng">
              <a:solidFill>
                <a:schemeClr val="hlink"/>
              </a:solidFill>
              <a:hlinkClick r:id="rId7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- Format Data to Create Graphs with igraph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313" y="1170125"/>
            <a:ext cx="3973375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